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5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4" d="100"/>
          <a:sy n="74" d="100"/>
        </p:scale>
        <p:origin x="-125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17541C-08D3-4A3F-9CE3-577E08C3BB55}" type="datetimeFigureOut">
              <a:rPr lang="uk-UA" smtClean="0"/>
              <a:pPr/>
              <a:t>30.03.2017</a:t>
            </a:fld>
            <a:endParaRPr lang="uk-UA" dirty="0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 dirty="0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334F0E-2FB6-4978-8965-76FBE83582A1}" type="slidenum">
              <a:rPr lang="uk-UA" smtClean="0"/>
              <a:pPr/>
              <a:t>‹#›</a:t>
            </a:fld>
            <a:endParaRPr lang="uk-UA" dirty="0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17541C-08D3-4A3F-9CE3-577E08C3BB55}" type="datetimeFigureOut">
              <a:rPr lang="uk-UA" smtClean="0"/>
              <a:pPr/>
              <a:t>30.03.2017</a:t>
            </a:fld>
            <a:endParaRPr lang="uk-UA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334F0E-2FB6-4978-8965-76FBE83582A1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17541C-08D3-4A3F-9CE3-577E08C3BB55}" type="datetimeFigureOut">
              <a:rPr lang="uk-UA" smtClean="0"/>
              <a:pPr/>
              <a:t>30.03.2017</a:t>
            </a:fld>
            <a:endParaRPr lang="uk-UA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334F0E-2FB6-4978-8965-76FBE83582A1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17541C-08D3-4A3F-9CE3-577E08C3BB55}" type="datetimeFigureOut">
              <a:rPr lang="uk-UA" smtClean="0"/>
              <a:pPr/>
              <a:t>30.03.2017</a:t>
            </a:fld>
            <a:endParaRPr lang="uk-UA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334F0E-2FB6-4978-8965-76FBE83582A1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17541C-08D3-4A3F-9CE3-577E08C3BB55}" type="datetimeFigureOut">
              <a:rPr lang="uk-UA" smtClean="0"/>
              <a:pPr/>
              <a:t>30.03.2017</a:t>
            </a:fld>
            <a:endParaRPr lang="uk-UA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334F0E-2FB6-4978-8965-76FBE83582A1}" type="slidenum">
              <a:rPr lang="uk-UA" smtClean="0"/>
              <a:pPr/>
              <a:t>‹#›</a:t>
            </a:fld>
            <a:endParaRPr lang="uk-UA" dirty="0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17541C-08D3-4A3F-9CE3-577E08C3BB55}" type="datetimeFigureOut">
              <a:rPr lang="uk-UA" smtClean="0"/>
              <a:pPr/>
              <a:t>30.03.2017</a:t>
            </a:fld>
            <a:endParaRPr lang="uk-UA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334F0E-2FB6-4978-8965-76FBE83582A1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17541C-08D3-4A3F-9CE3-577E08C3BB55}" type="datetimeFigureOut">
              <a:rPr lang="uk-UA" smtClean="0"/>
              <a:pPr/>
              <a:t>30.03.2017</a:t>
            </a:fld>
            <a:endParaRPr lang="uk-UA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334F0E-2FB6-4978-8965-76FBE83582A1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17541C-08D3-4A3F-9CE3-577E08C3BB55}" type="datetimeFigureOut">
              <a:rPr lang="uk-UA" smtClean="0"/>
              <a:pPr/>
              <a:t>30.03.2017</a:t>
            </a:fld>
            <a:endParaRPr lang="uk-UA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334F0E-2FB6-4978-8965-76FBE83582A1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17541C-08D3-4A3F-9CE3-577E08C3BB55}" type="datetimeFigureOut">
              <a:rPr lang="uk-UA" smtClean="0"/>
              <a:pPr/>
              <a:t>30.03.2017</a:t>
            </a:fld>
            <a:endParaRPr lang="uk-UA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334F0E-2FB6-4978-8965-76FBE83582A1}" type="slidenum">
              <a:rPr lang="uk-UA" smtClean="0"/>
              <a:pPr/>
              <a:t>‹#›</a:t>
            </a:fld>
            <a:endParaRPr lang="uk-UA" dirty="0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17541C-08D3-4A3F-9CE3-577E08C3BB55}" type="datetimeFigureOut">
              <a:rPr lang="uk-UA" smtClean="0"/>
              <a:pPr/>
              <a:t>30.03.2017</a:t>
            </a:fld>
            <a:endParaRPr lang="uk-UA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334F0E-2FB6-4978-8965-76FBE83582A1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17541C-08D3-4A3F-9CE3-577E08C3BB55}" type="datetimeFigureOut">
              <a:rPr lang="uk-UA" smtClean="0"/>
              <a:pPr/>
              <a:t>30.03.2017</a:t>
            </a:fld>
            <a:endParaRPr lang="uk-UA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334F0E-2FB6-4978-8965-76FBE83582A1}" type="slidenum">
              <a:rPr lang="uk-UA" smtClean="0"/>
              <a:pPr/>
              <a:t>‹#›</a:t>
            </a:fld>
            <a:endParaRPr lang="uk-UA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017541C-08D3-4A3F-9CE3-577E08C3BB55}" type="datetimeFigureOut">
              <a:rPr lang="uk-UA" smtClean="0"/>
              <a:pPr/>
              <a:t>30.03.2017</a:t>
            </a:fld>
            <a:endParaRPr lang="uk-UA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uk-UA" dirty="0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D6334F0E-2FB6-4978-8965-76FBE83582A1}" type="slidenum">
              <a:rPr lang="uk-UA" smtClean="0"/>
              <a:pPr/>
              <a:t>‹#›</a:t>
            </a:fld>
            <a:endParaRPr lang="uk-UA" dirty="0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53" r:id="rId1"/>
    <p:sldLayoutId id="2147484154" r:id="rId2"/>
    <p:sldLayoutId id="2147484155" r:id="rId3"/>
    <p:sldLayoutId id="2147484156" r:id="rId4"/>
    <p:sldLayoutId id="2147484157" r:id="rId5"/>
    <p:sldLayoutId id="2147484158" r:id="rId6"/>
    <p:sldLayoutId id="2147484159" r:id="rId7"/>
    <p:sldLayoutId id="2147484160" r:id="rId8"/>
    <p:sldLayoutId id="2147484161" r:id="rId9"/>
    <p:sldLayoutId id="2147484162" r:id="rId10"/>
    <p:sldLayoutId id="214748416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3069102"/>
          </a:xfrm>
        </p:spPr>
        <p:txBody>
          <a:bodyPr>
            <a:normAutofit/>
          </a:bodyPr>
          <a:lstStyle/>
          <a:p>
            <a:pPr algn="ctr"/>
            <a:r>
              <a:rPr lang="uk-UA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Підготовка судді до розгляду дисциплінарної справи</a:t>
            </a:r>
            <a:endParaRPr lang="uk-UA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476672"/>
            <a:ext cx="749808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uk-UA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Підготовка письмових пояснень</a:t>
            </a:r>
            <a:endParaRPr lang="uk-UA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pitchFamily="2" charset="2"/>
              <a:buChar char="q"/>
            </a:pPr>
            <a:endParaRPr lang="uk-UA" dirty="0" smtClean="0"/>
          </a:p>
          <a:p>
            <a:pPr algn="just">
              <a:buFont typeface="Wingdings" pitchFamily="2" charset="2"/>
              <a:buChar char="q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Надання письмових пояснень – краще, ніж ненадання у будь-якому випадку.</a:t>
            </a:r>
          </a:p>
          <a:p>
            <a:pPr algn="just">
              <a:buFont typeface="Wingdings" pitchFamily="2" charset="2"/>
              <a:buChar char="q"/>
            </a:pP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q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Пояснення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на стадії підготовки дисциплінарної справи до розгляду та на стадії слухання можуть бути 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ідентичними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uk-UA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692696"/>
            <a:ext cx="749808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uk-UA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Вирішення питання про особисту участь у </a:t>
            </a:r>
            <a:r>
              <a:rPr lang="uk-UA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засіданні</a:t>
            </a:r>
            <a:endParaRPr lang="uk-UA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59632" y="2204864"/>
            <a:ext cx="7674056" cy="404353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!!!Повторна 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неявка  судді на засідання - не перешкоджає розгляду дисциплінарної справи за його відсутності.</a:t>
            </a:r>
          </a:p>
          <a:p>
            <a:pPr algn="ctr"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(ч. 4 ст. 49 ЗУ “Про Вищу раду правосуддя”).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Вирішення питання про участь представника у засіданні </a:t>
            </a:r>
            <a:endParaRPr lang="uk-UA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Психоемоційне напруження.</a:t>
            </a:r>
          </a:p>
          <a:p>
            <a:pPr algn="ctr">
              <a:buNone/>
            </a:pP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Рекомендована участь представника, обізнаного з матеріалами справи</a:t>
            </a:r>
          </a:p>
          <a:p>
            <a:pPr algn="ctr"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(ч.2 ст.47 ЗУ “Про Вищу раду правосуддя”).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трелка вниз 3"/>
          <p:cNvSpPr/>
          <p:nvPr/>
        </p:nvSpPr>
        <p:spPr>
          <a:xfrm>
            <a:off x="4427984" y="2276872"/>
            <a:ext cx="1296144" cy="1872208"/>
          </a:xfrm>
          <a:prstGeom prst="downArrow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Ознайомлення з матеріалами справи</a:t>
            </a:r>
            <a:endParaRPr lang="uk-UA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03848" y="1447800"/>
            <a:ext cx="5729840" cy="4800600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Можливість появи:</a:t>
            </a:r>
          </a:p>
          <a:p>
            <a:pPr algn="just">
              <a:buFont typeface="Arial" pitchFamily="34" charset="0"/>
              <a:buChar char="•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нових доказів</a:t>
            </a:r>
          </a:p>
          <a:p>
            <a:pPr algn="just">
              <a:buFont typeface="Arial" pitchFamily="34" charset="0"/>
              <a:buChar char="•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характеристик</a:t>
            </a:r>
          </a:p>
          <a:p>
            <a:pPr algn="just">
              <a:buFont typeface="Arial" pitchFamily="34" charset="0"/>
              <a:buChar char="•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скарг сусідів або родичів</a:t>
            </a:r>
          </a:p>
          <a:p>
            <a:pPr algn="just">
              <a:buFont typeface="Arial" pitchFamily="34" charset="0"/>
              <a:buChar char="•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інших скарг заінтересованих осіб</a:t>
            </a:r>
          </a:p>
          <a:p>
            <a:pPr algn="just">
              <a:buFont typeface="Arial" pitchFamily="34" charset="0"/>
              <a:buChar char="•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рішення зборів  суддів</a:t>
            </a:r>
          </a:p>
          <a:p>
            <a:pPr algn="just">
              <a:buFont typeface="Arial" pitchFamily="34" charset="0"/>
              <a:buChar char="•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довідки про адміністративні правопорушення, тощо</a:t>
            </a:r>
          </a:p>
          <a:p>
            <a:pPr algn="just">
              <a:buNone/>
            </a:pPr>
            <a:endParaRPr lang="uk-UA" dirty="0"/>
          </a:p>
        </p:txBody>
      </p:sp>
      <p:pic>
        <p:nvPicPr>
          <p:cNvPr id="1026" name="Picture 2" descr="C:\Users\samofalmm\Desktop\знак оклику.jpg"/>
          <p:cNvPicPr>
            <a:picLocks noChangeAspect="1" noChangeArrowheads="1"/>
          </p:cNvPicPr>
          <p:nvPr/>
        </p:nvPicPr>
        <p:blipFill>
          <a:blip r:embed="rId2" cstate="print"/>
          <a:srcRect l="13793" r="13793"/>
          <a:stretch>
            <a:fillRect/>
          </a:stretch>
        </p:blipFill>
        <p:spPr bwMode="auto">
          <a:xfrm>
            <a:off x="1331640" y="2060848"/>
            <a:ext cx="1944216" cy="331236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692696"/>
            <a:ext cx="749808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uk-UA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Ознайомлення зі складом дисциплінарного органу та вирішення питання про відвід</a:t>
            </a:r>
            <a:endParaRPr lang="uk-UA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75656" y="1844824"/>
            <a:ext cx="7498080" cy="4800600"/>
          </a:xfrm>
        </p:spPr>
        <p:txBody>
          <a:bodyPr/>
          <a:lstStyle/>
          <a:p>
            <a:pPr algn="just">
              <a:buFont typeface="Wingdings" pitchFamily="2" charset="2"/>
              <a:buChar char="q"/>
            </a:pP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chemeClr val="bg2">
                  <a:lumMod val="75000"/>
                </a:schemeClr>
              </a:buClr>
              <a:buFont typeface="Wingdings" pitchFamily="2" charset="2"/>
              <a:buChar char="q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Завчасна підготовка заяви про відвід.</a:t>
            </a:r>
          </a:p>
          <a:p>
            <a:pPr algn="just">
              <a:spcBef>
                <a:spcPts val="1800"/>
              </a:spcBef>
              <a:buClr>
                <a:schemeClr val="bg2">
                  <a:lumMod val="75000"/>
                </a:schemeClr>
              </a:buClr>
              <a:buFont typeface="Wingdings" pitchFamily="2" charset="2"/>
              <a:buChar char="q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Заява 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НЕ повинна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містити висловлення недовіри, звинувачення в некомпетентності або упередженості, необ’єктивності членів дисциплінарного органу.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Інші кроки:</a:t>
            </a:r>
            <a:endParaRPr lang="uk-UA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03648" y="1340768"/>
            <a:ext cx="7498080" cy="4800600"/>
          </a:xfrm>
        </p:spPr>
        <p:txBody>
          <a:bodyPr>
            <a:normAutofit lnSpcReduction="10000"/>
          </a:bodyPr>
          <a:lstStyle/>
          <a:p>
            <a:pPr algn="just">
              <a:buClr>
                <a:schemeClr val="bg2">
                  <a:lumMod val="75000"/>
                </a:schemeClr>
              </a:buClr>
              <a:buFont typeface="Wingdings" pitchFamily="2" charset="2"/>
              <a:buChar char="q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Завчасна підготовка клопотань.</a:t>
            </a:r>
          </a:p>
          <a:p>
            <a:pPr algn="just">
              <a:buClr>
                <a:schemeClr val="bg2">
                  <a:lumMod val="75000"/>
                </a:schemeClr>
              </a:buClr>
              <a:buFont typeface="Wingdings" pitchFamily="2" charset="2"/>
              <a:buChar char="q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Підготовка плану виступу судді на засіданні.</a:t>
            </a:r>
          </a:p>
          <a:p>
            <a:pPr algn="just">
              <a:buClr>
                <a:schemeClr val="bg2">
                  <a:lumMod val="75000"/>
                </a:schemeClr>
              </a:buClr>
              <a:buFont typeface="Wingdings" pitchFamily="2" charset="2"/>
              <a:buChar char="q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Взяти з собою в засідання копію скарги, висновку доповідача, рішення про відкриття дисциплінарної справи, особисті письмові пояснення.</a:t>
            </a:r>
          </a:p>
          <a:p>
            <a:pPr algn="just">
              <a:buClr>
                <a:schemeClr val="bg2">
                  <a:lumMod val="75000"/>
                </a:schemeClr>
              </a:buClr>
              <a:buFont typeface="Wingdings" pitchFamily="2" charset="2"/>
              <a:buChar char="q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Ретельно подумати про зовнішній вигляд.</a:t>
            </a:r>
          </a:p>
          <a:p>
            <a:pPr algn="just">
              <a:buClr>
                <a:schemeClr val="bg2">
                  <a:lumMod val="75000"/>
                </a:schemeClr>
              </a:buClr>
              <a:buFont typeface="Wingdings" pitchFamily="2" charset="2"/>
              <a:buChar char="q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Психологічна підготовка.</a:t>
            </a:r>
          </a:p>
          <a:p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131</TotalTime>
  <Words>207</Words>
  <Application>Microsoft Office PowerPoint</Application>
  <PresentationFormat>Экран (4:3)</PresentationFormat>
  <Paragraphs>35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Солнцестояние</vt:lpstr>
      <vt:lpstr>Підготовка судді до розгляду дисциплінарної справи</vt:lpstr>
      <vt:lpstr>Підготовка письмових пояснень</vt:lpstr>
      <vt:lpstr>Вирішення питання про особисту участь у засіданні</vt:lpstr>
      <vt:lpstr>Вирішення питання про участь представника у засіданні </vt:lpstr>
      <vt:lpstr>Ознайомлення з матеріалами справи</vt:lpstr>
      <vt:lpstr>Ознайомлення зі складом дисциплінарного органу та вирішення питання про відвід</vt:lpstr>
      <vt:lpstr>Інші кроки:</vt:lpstr>
    </vt:vector>
  </TitlesOfParts>
  <Company>RePack by SPecialiST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Підготовка судді до розгляду дисциплінарної справи</dc:title>
  <dc:creator>samofalmm</dc:creator>
  <cp:lastModifiedBy>1</cp:lastModifiedBy>
  <cp:revision>19</cp:revision>
  <dcterms:created xsi:type="dcterms:W3CDTF">2015-07-03T08:59:10Z</dcterms:created>
  <dcterms:modified xsi:type="dcterms:W3CDTF">2017-03-30T11:40:39Z</dcterms:modified>
</cp:coreProperties>
</file>